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layfair Display" panose="00000500000000000000" pitchFamily="2" charset="0"/>
      <p:regular r:id="rId17"/>
    </p:embeddedFont>
    <p:embeddedFont>
      <p:font typeface="Playfair Display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22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7517" y="0"/>
            <a:ext cx="16220483" cy="10287000"/>
            <a:chOff x="0" y="0"/>
            <a:chExt cx="42720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2061" cy="2709333"/>
            </a:xfrm>
            <a:custGeom>
              <a:avLst/>
              <a:gdLst/>
              <a:ahLst/>
              <a:cxnLst/>
              <a:rect l="l" t="t" r="r" b="b"/>
              <a:pathLst>
                <a:path w="4272061" h="2709333">
                  <a:moveTo>
                    <a:pt x="0" y="0"/>
                  </a:moveTo>
                  <a:lnTo>
                    <a:pt x="4272061" y="0"/>
                  </a:lnTo>
                  <a:lnTo>
                    <a:pt x="42720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20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737" y="-1650066"/>
            <a:ext cx="2867522" cy="6793566"/>
            <a:chOff x="0" y="0"/>
            <a:chExt cx="3823363" cy="9058088"/>
          </a:xfrm>
        </p:grpSpPr>
        <p:sp>
          <p:nvSpPr>
            <p:cNvPr id="6" name="AutoShape 6"/>
            <p:cNvSpPr/>
            <p:nvPr/>
          </p:nvSpPr>
          <p:spPr>
            <a:xfrm>
              <a:off x="450392" y="849130"/>
              <a:ext cx="0" cy="730817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0" y="8157304"/>
              <a:ext cx="900785" cy="90078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423190" y="3342644"/>
              <a:ext cx="900785" cy="90078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1873582" y="849130"/>
              <a:ext cx="0" cy="249351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3372971" y="311"/>
              <a:ext cx="42352" cy="5188682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2922578" y="5188993"/>
              <a:ext cx="900785" cy="90078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8" name="AutoShape 18"/>
          <p:cNvSpPr/>
          <p:nvPr/>
        </p:nvSpPr>
        <p:spPr>
          <a:xfrm>
            <a:off x="5732537" y="2927422"/>
            <a:ext cx="13544644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-22246" y="4743830"/>
            <a:ext cx="4318232" cy="5543170"/>
          </a:xfrm>
          <a:custGeom>
            <a:avLst/>
            <a:gdLst/>
            <a:ahLst/>
            <a:cxnLst/>
            <a:rect l="l" t="t" r="r" b="b"/>
            <a:pathLst>
              <a:path w="4318232" h="5543170">
                <a:moveTo>
                  <a:pt x="0" y="0"/>
                </a:moveTo>
                <a:lnTo>
                  <a:pt x="4318232" y="0"/>
                </a:lnTo>
                <a:lnTo>
                  <a:pt x="4318232" y="5543170"/>
                </a:lnTo>
                <a:lnTo>
                  <a:pt x="0" y="554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078901" y="3319628"/>
            <a:ext cx="11976184" cy="182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3"/>
              </a:lnSpc>
            </a:pPr>
            <a:r>
              <a:rPr lang="en-US" sz="3866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Advanced Smart Device for Air Quality Monitoring, Gas Leak Detection, and Emergency Response</a:t>
            </a:r>
          </a:p>
          <a:p>
            <a:pPr algn="just">
              <a:lnSpc>
                <a:spcPts val="3532"/>
              </a:lnSpc>
            </a:pPr>
            <a:r>
              <a:rPr lang="en-US" sz="252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–- Safeguarding Respiratory Health with Intelligent Hazard Prevention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1812" y="52447"/>
            <a:ext cx="8153274" cy="239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4"/>
              </a:lnSpc>
            </a:pPr>
            <a:r>
              <a:rPr lang="en-US" sz="14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AirSential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4859" y="8022307"/>
            <a:ext cx="5550227" cy="188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3492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Sagarika Srivastava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e-mail : sagarikasrivastava46@gmail.com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LinkedIn : issrivastava46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GitHub : issrivastava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484921" y="0"/>
          <a:ext cx="15803078" cy="10286999"/>
        </p:xfrm>
        <a:graphic>
          <a:graphicData uri="http://schemas.openxmlformats.org/drawingml/2006/table">
            <a:tbl>
              <a:tblPr/>
              <a:tblGrid>
                <a:gridCol w="3548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6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1350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Key Partners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Activities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Value Propositions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06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Sensor suppliers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R&amp;D, product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AirSential hardware, cloud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Monitor air quality and gas leaks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06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Cloud providers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Marketing &amp;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Sensors, IoT devices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Real-time alerts and emergency 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46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Manufacturers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Customer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Data 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Health and safety improvement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4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Retailers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Regulatory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Development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Improve air quality in homes, offices, and industries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0"/>
            <a:ext cx="2484921" cy="10287000"/>
            <a:chOff x="0" y="0"/>
            <a:chExt cx="65446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4465" cy="2709333"/>
            </a:xfrm>
            <a:custGeom>
              <a:avLst/>
              <a:gdLst/>
              <a:ahLst/>
              <a:cxnLst/>
              <a:rect l="l" t="t" r="r" b="b"/>
              <a:pathLst>
                <a:path w="654465" h="2709333">
                  <a:moveTo>
                    <a:pt x="0" y="0"/>
                  </a:moveTo>
                  <a:lnTo>
                    <a:pt x="654465" y="0"/>
                  </a:lnTo>
                  <a:lnTo>
                    <a:pt x="6544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5446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907923" cy="2571750"/>
          </a:xfrm>
          <a:custGeom>
            <a:avLst/>
            <a:gdLst/>
            <a:ahLst/>
            <a:cxnLst/>
            <a:rect l="l" t="t" r="r" b="b"/>
            <a:pathLst>
              <a:path w="907923" h="2571750">
                <a:moveTo>
                  <a:pt x="0" y="0"/>
                </a:moveTo>
                <a:lnTo>
                  <a:pt x="907923" y="0"/>
                </a:lnTo>
                <a:lnTo>
                  <a:pt x="907923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7923" y="0"/>
            <a:ext cx="1180081" cy="3342657"/>
          </a:xfrm>
          <a:custGeom>
            <a:avLst/>
            <a:gdLst/>
            <a:ahLst/>
            <a:cxnLst/>
            <a:rect l="l" t="t" r="r" b="b"/>
            <a:pathLst>
              <a:path w="1180081" h="3342657">
                <a:moveTo>
                  <a:pt x="0" y="0"/>
                </a:moveTo>
                <a:lnTo>
                  <a:pt x="1180081" y="0"/>
                </a:lnTo>
                <a:lnTo>
                  <a:pt x="1180081" y="3342657"/>
                </a:lnTo>
                <a:lnTo>
                  <a:pt x="0" y="334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415137" y="8438393"/>
            <a:ext cx="6072735" cy="2322890"/>
          </a:xfrm>
          <a:custGeom>
            <a:avLst/>
            <a:gdLst/>
            <a:ahLst/>
            <a:cxnLst/>
            <a:rect l="l" t="t" r="r" b="b"/>
            <a:pathLst>
              <a:path w="6072735" h="2322890">
                <a:moveTo>
                  <a:pt x="0" y="0"/>
                </a:moveTo>
                <a:lnTo>
                  <a:pt x="6072735" y="0"/>
                </a:lnTo>
                <a:lnTo>
                  <a:pt x="6072735" y="2322890"/>
                </a:lnTo>
                <a:lnTo>
                  <a:pt x="0" y="232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94881" y="0"/>
            <a:ext cx="590041" cy="1671328"/>
          </a:xfrm>
          <a:custGeom>
            <a:avLst/>
            <a:gdLst/>
            <a:ahLst/>
            <a:cxnLst/>
            <a:rect l="l" t="t" r="r" b="b"/>
            <a:pathLst>
              <a:path w="590041" h="1671328">
                <a:moveTo>
                  <a:pt x="0" y="0"/>
                </a:moveTo>
                <a:lnTo>
                  <a:pt x="590040" y="0"/>
                </a:lnTo>
                <a:lnTo>
                  <a:pt x="590040" y="1671328"/>
                </a:lnTo>
                <a:lnTo>
                  <a:pt x="0" y="1671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0929" y="0"/>
            <a:ext cx="15997713" cy="10287000"/>
            <a:chOff x="0" y="0"/>
            <a:chExt cx="421338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3389" cy="2709333"/>
            </a:xfrm>
            <a:custGeom>
              <a:avLst/>
              <a:gdLst/>
              <a:ahLst/>
              <a:cxnLst/>
              <a:rect l="l" t="t" r="r" b="b"/>
              <a:pathLst>
                <a:path w="4213389" h="2709333">
                  <a:moveTo>
                    <a:pt x="0" y="0"/>
                  </a:moveTo>
                  <a:lnTo>
                    <a:pt x="4213389" y="0"/>
                  </a:lnTo>
                  <a:lnTo>
                    <a:pt x="42133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338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743356" y="1967636"/>
            <a:ext cx="13544644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76606" y="-1159294"/>
            <a:ext cx="2867522" cy="6793566"/>
            <a:chOff x="0" y="0"/>
            <a:chExt cx="3823363" cy="9058088"/>
          </a:xfrm>
        </p:grpSpPr>
        <p:sp>
          <p:nvSpPr>
            <p:cNvPr id="7" name="AutoShape 7"/>
            <p:cNvSpPr/>
            <p:nvPr/>
          </p:nvSpPr>
          <p:spPr>
            <a:xfrm>
              <a:off x="450392" y="849130"/>
              <a:ext cx="0" cy="730817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0" y="8157304"/>
              <a:ext cx="900785" cy="90078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423190" y="3342644"/>
              <a:ext cx="900785" cy="90078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873582" y="849130"/>
              <a:ext cx="0" cy="249351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3372971" y="311"/>
              <a:ext cx="42352" cy="5188682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6" name="Group 16"/>
            <p:cNvGrpSpPr/>
            <p:nvPr/>
          </p:nvGrpSpPr>
          <p:grpSpPr>
            <a:xfrm>
              <a:off x="2922578" y="5188993"/>
              <a:ext cx="900785" cy="90078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0" y="8401673"/>
            <a:ext cx="1028700" cy="856627"/>
          </a:xfrm>
          <a:custGeom>
            <a:avLst/>
            <a:gdLst/>
            <a:ahLst/>
            <a:cxnLst/>
            <a:rect l="l" t="t" r="r" b="b"/>
            <a:pathLst>
              <a:path w="1028700" h="856627">
                <a:moveTo>
                  <a:pt x="0" y="0"/>
                </a:moveTo>
                <a:lnTo>
                  <a:pt x="1028700" y="0"/>
                </a:lnTo>
                <a:lnTo>
                  <a:pt x="1028700" y="856627"/>
                </a:lnTo>
                <a:lnTo>
                  <a:pt x="0" y="856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44000" y="126998"/>
            <a:ext cx="8875641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Revenue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4128" y="2458173"/>
            <a:ext cx="14875512" cy="715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Fixed Expenses: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Rent &amp; Utilities, Salaries, Depreciation, Insurance, Software Subscriptions, Warehouse Storage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Variable Expenses: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Raw Materials, Labour Costs, Shipping &amp; Delivery, Marketing &amp; Advertisment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Semi-Variable Expenses: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Maintenance, Hardware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Operational Expenses (OPEX): 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Training and Development, Office Supplies, Travel Expenses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Capital Expenses (CAPEX):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Technology Investments, Infrastructure Upgrades 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Contingencies and Emergency Funds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:Unplanned Repairs, Economic Downturns:</a:t>
            </a:r>
          </a:p>
          <a:p>
            <a:pPr marL="730806" lvl="1" indent="-365403" algn="l">
              <a:lnSpc>
                <a:spcPts val="4738"/>
              </a:lnSpc>
              <a:buAutoNum type="arabicPeriod"/>
            </a:pPr>
            <a:r>
              <a:rPr lang="en-US" sz="3384" b="1" spc="338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Taxes and Compliance Costs:</a:t>
            </a:r>
            <a:r>
              <a:rPr lang="en-US" sz="3384" spc="33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Income Taxes, Licensing Fees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15464" y="7545047"/>
            <a:ext cx="1028700" cy="856627"/>
          </a:xfrm>
          <a:custGeom>
            <a:avLst/>
            <a:gdLst/>
            <a:ahLst/>
            <a:cxnLst/>
            <a:rect l="l" t="t" r="r" b="b"/>
            <a:pathLst>
              <a:path w="1028700" h="856627">
                <a:moveTo>
                  <a:pt x="0" y="0"/>
                </a:moveTo>
                <a:lnTo>
                  <a:pt x="1028700" y="0"/>
                </a:lnTo>
                <a:lnTo>
                  <a:pt x="1028700" y="856626"/>
                </a:lnTo>
                <a:lnTo>
                  <a:pt x="0" y="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02229" y="8829987"/>
            <a:ext cx="1028700" cy="856627"/>
          </a:xfrm>
          <a:custGeom>
            <a:avLst/>
            <a:gdLst/>
            <a:ahLst/>
            <a:cxnLst/>
            <a:rect l="l" t="t" r="r" b="b"/>
            <a:pathLst>
              <a:path w="1028700" h="856627">
                <a:moveTo>
                  <a:pt x="0" y="0"/>
                </a:moveTo>
                <a:lnTo>
                  <a:pt x="1028700" y="0"/>
                </a:lnTo>
                <a:lnTo>
                  <a:pt x="1028700" y="856626"/>
                </a:lnTo>
                <a:lnTo>
                  <a:pt x="0" y="85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86764" y="9430373"/>
            <a:ext cx="1028700" cy="856627"/>
          </a:xfrm>
          <a:custGeom>
            <a:avLst/>
            <a:gdLst/>
            <a:ahLst/>
            <a:cxnLst/>
            <a:rect l="l" t="t" r="r" b="b"/>
            <a:pathLst>
              <a:path w="1028700" h="856627">
                <a:moveTo>
                  <a:pt x="0" y="0"/>
                </a:moveTo>
                <a:lnTo>
                  <a:pt x="1028700" y="0"/>
                </a:lnTo>
                <a:lnTo>
                  <a:pt x="1028700" y="856627"/>
                </a:lnTo>
                <a:lnTo>
                  <a:pt x="0" y="856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8223"/>
            <a:ext cx="1028700" cy="10287000"/>
            <a:chOff x="0" y="0"/>
            <a:chExt cx="2709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093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22010" y="0"/>
            <a:ext cx="16465990" cy="10287000"/>
          </a:xfrm>
          <a:custGeom>
            <a:avLst/>
            <a:gdLst/>
            <a:ahLst/>
            <a:cxnLst/>
            <a:rect l="l" t="t" r="r" b="b"/>
            <a:pathLst>
              <a:path w="16465990" h="10287000">
                <a:moveTo>
                  <a:pt x="0" y="0"/>
                </a:moveTo>
                <a:lnTo>
                  <a:pt x="16465990" y="0"/>
                </a:lnTo>
                <a:lnTo>
                  <a:pt x="164659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258300"/>
            <a:ext cx="2863279" cy="1225245"/>
          </a:xfrm>
          <a:custGeom>
            <a:avLst/>
            <a:gdLst/>
            <a:ahLst/>
            <a:cxnLst/>
            <a:rect l="l" t="t" r="r" b="b"/>
            <a:pathLst>
              <a:path w="2863279" h="1225245">
                <a:moveTo>
                  <a:pt x="0" y="0"/>
                </a:moveTo>
                <a:lnTo>
                  <a:pt x="2863279" y="0"/>
                </a:lnTo>
                <a:lnTo>
                  <a:pt x="2863279" y="1225245"/>
                </a:lnTo>
                <a:lnTo>
                  <a:pt x="0" y="122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4" y="6368745"/>
            <a:ext cx="502006" cy="4114800"/>
          </a:xfrm>
          <a:custGeom>
            <a:avLst/>
            <a:gdLst/>
            <a:ahLst/>
            <a:cxnLst/>
            <a:rect l="l" t="t" r="r" b="b"/>
            <a:pathLst>
              <a:path w="502006" h="4114800">
                <a:moveTo>
                  <a:pt x="0" y="0"/>
                </a:moveTo>
                <a:lnTo>
                  <a:pt x="502006" y="0"/>
                </a:lnTo>
                <a:lnTo>
                  <a:pt x="5020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493190" y="-398407"/>
            <a:ext cx="7315200" cy="2854213"/>
          </a:xfrm>
          <a:custGeom>
            <a:avLst/>
            <a:gdLst/>
            <a:ahLst/>
            <a:cxnLst/>
            <a:rect l="l" t="t" r="r" b="b"/>
            <a:pathLst>
              <a:path w="7315200" h="2854213">
                <a:moveTo>
                  <a:pt x="0" y="0"/>
                </a:moveTo>
                <a:lnTo>
                  <a:pt x="7315200" y="0"/>
                </a:lnTo>
                <a:lnTo>
                  <a:pt x="7315200" y="2854214"/>
                </a:lnTo>
                <a:lnTo>
                  <a:pt x="0" y="2854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0929" y="0"/>
            <a:ext cx="15997713" cy="10287000"/>
            <a:chOff x="0" y="0"/>
            <a:chExt cx="421338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3389" cy="2709333"/>
            </a:xfrm>
            <a:custGeom>
              <a:avLst/>
              <a:gdLst/>
              <a:ahLst/>
              <a:cxnLst/>
              <a:rect l="l" t="t" r="r" b="b"/>
              <a:pathLst>
                <a:path w="4213389" h="2709333">
                  <a:moveTo>
                    <a:pt x="0" y="0"/>
                  </a:moveTo>
                  <a:lnTo>
                    <a:pt x="4213389" y="0"/>
                  </a:lnTo>
                  <a:lnTo>
                    <a:pt x="42133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338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743356" y="1967636"/>
            <a:ext cx="13544644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225417" y="2069221"/>
            <a:ext cx="14794224" cy="751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3"/>
              </a:lnSpc>
              <a:spcBef>
                <a:spcPct val="0"/>
              </a:spcBef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Airsential is designed for individuals and households concerned about indoor air quality, gas leaks, and respiratory health. </a:t>
            </a:r>
          </a:p>
          <a:p>
            <a:pPr algn="l">
              <a:lnSpc>
                <a:spcPts val="4263"/>
              </a:lnSpc>
              <a:spcBef>
                <a:spcPct val="0"/>
              </a:spcBef>
            </a:pPr>
            <a:endParaRPr lang="en-US" sz="3045" spc="304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263"/>
              </a:lnSpc>
              <a:spcBef>
                <a:spcPct val="0"/>
              </a:spcBef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product is ideal for: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Homeowners 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Families 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Health-conscious Individuals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Home Enthusiasts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Businesses &amp; Offices </a:t>
            </a:r>
          </a:p>
          <a:p>
            <a:pPr marL="657544" lvl="1" indent="-328772" algn="l">
              <a:lnSpc>
                <a:spcPts val="4263"/>
              </a:lnSpc>
              <a:spcBef>
                <a:spcPct val="0"/>
              </a:spcBef>
              <a:buAutoNum type="arabicPeriod"/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Environmental and Safety Advocates </a:t>
            </a:r>
          </a:p>
          <a:p>
            <a:pPr algn="l">
              <a:lnSpc>
                <a:spcPts val="4263"/>
              </a:lnSpc>
              <a:spcBef>
                <a:spcPct val="0"/>
              </a:spcBef>
            </a:pPr>
            <a:endParaRPr lang="en-US" sz="3045" spc="304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263"/>
              </a:lnSpc>
              <a:spcBef>
                <a:spcPct val="0"/>
              </a:spcBef>
            </a:pPr>
            <a:r>
              <a:rPr lang="en-US" sz="3045" spc="30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targeting these groups, Airsential can provide enhanced air safety and quality, becoming an essential part of daily life for those who prioritize health and environmental well-being.</a:t>
            </a:r>
          </a:p>
        </p:txBody>
      </p:sp>
      <p:sp>
        <p:nvSpPr>
          <p:cNvPr id="7" name="AutoShape 7"/>
          <p:cNvSpPr/>
          <p:nvPr/>
        </p:nvSpPr>
        <p:spPr>
          <a:xfrm>
            <a:off x="454166" y="-743395"/>
            <a:ext cx="0" cy="7040501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6371" y="6297106"/>
            <a:ext cx="675589" cy="675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2341" y="2743453"/>
            <a:ext cx="675589" cy="6755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430135" y="-686053"/>
            <a:ext cx="0" cy="3429506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402354" y="-1253897"/>
            <a:ext cx="0" cy="5415514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2064560" y="4161617"/>
            <a:ext cx="675589" cy="67558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544" y="8246636"/>
            <a:ext cx="1394832" cy="2023329"/>
          </a:xfrm>
          <a:custGeom>
            <a:avLst/>
            <a:gdLst/>
            <a:ahLst/>
            <a:cxnLst/>
            <a:rect l="l" t="t" r="r" b="b"/>
            <a:pathLst>
              <a:path w="1394832" h="2023329">
                <a:moveTo>
                  <a:pt x="0" y="0"/>
                </a:moveTo>
                <a:lnTo>
                  <a:pt x="1394832" y="0"/>
                </a:lnTo>
                <a:lnTo>
                  <a:pt x="1394832" y="2023328"/>
                </a:lnTo>
                <a:lnTo>
                  <a:pt x="0" y="202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44000" y="126998"/>
            <a:ext cx="8875641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Target Audience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92341" y="7825919"/>
            <a:ext cx="806641" cy="1170104"/>
          </a:xfrm>
          <a:custGeom>
            <a:avLst/>
            <a:gdLst/>
            <a:ahLst/>
            <a:cxnLst/>
            <a:rect l="l" t="t" r="r" b="b"/>
            <a:pathLst>
              <a:path w="806641" h="1170104">
                <a:moveTo>
                  <a:pt x="0" y="0"/>
                </a:moveTo>
                <a:lnTo>
                  <a:pt x="806640" y="0"/>
                </a:lnTo>
                <a:lnTo>
                  <a:pt x="806640" y="1170105"/>
                </a:lnTo>
                <a:lnTo>
                  <a:pt x="0" y="117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67929" y="8996024"/>
            <a:ext cx="806641" cy="1170104"/>
          </a:xfrm>
          <a:custGeom>
            <a:avLst/>
            <a:gdLst/>
            <a:ahLst/>
            <a:cxnLst/>
            <a:rect l="l" t="t" r="r" b="b"/>
            <a:pathLst>
              <a:path w="806641" h="1170104">
                <a:moveTo>
                  <a:pt x="0" y="0"/>
                </a:moveTo>
                <a:lnTo>
                  <a:pt x="806641" y="0"/>
                </a:lnTo>
                <a:lnTo>
                  <a:pt x="806641" y="1170104"/>
                </a:lnTo>
                <a:lnTo>
                  <a:pt x="0" y="117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791986" y="0"/>
          <a:ext cx="16496014" cy="10300219"/>
        </p:xfrm>
        <a:graphic>
          <a:graphicData uri="http://schemas.openxmlformats.org/drawingml/2006/table">
            <a:tbl>
              <a:tblPr/>
              <a:tblGrid>
                <a:gridCol w="2623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1417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Customer Segment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Needs &amp; Pain 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Motivation for Buying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Playfair Display Bold"/>
                          <a:ea typeface="Playfair Display Bold"/>
                          <a:cs typeface="Playfair Display Bold"/>
                          <a:sym typeface="Playfair Display Bold"/>
                        </a:rPr>
                        <a:t>How AirSential Can Help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78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Homeowners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Concerns about indoor air quality (e.g., allergens, pollutants)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Health and safety of family members, asthma or allergy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Monitors air quality (PM2.5, CO2, VOCs), alerts for harmful gases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4494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Businesses/Offices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Need to ensure employee safety and comply with health regulations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Compliance with health &amp; safety standards, creating a comfortable work environment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Real-time air quality monitoring, data reports for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182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Schools/Colleges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Ensuring a safe and healthy environment for students and staff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Compliance with educational health standards, improving air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Monitors air quality for classroom and common 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4494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Healthcare Facilities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Maintaining a high-quality environment for patients (e.g., ICU, labs)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Protecting vulnerable individuals (e.g., asthma patients, elderly)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Monitors air quality, detecting harmful gases for better patient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494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Industrial Facilities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Need to monitor workplace hazards like gas leaks or poor air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Compliance with workplace safety regulations, preventing accidents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Gas leak detection, air quality monitoring in hazardous areas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122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Smart 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Environmental data collection, improving public health and safety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Monitoring and improving city-wide air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Integrates into smart city infrastructure, public health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854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Environmental Agencies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Tracking pollution levels for regulatory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Data for environmental impact reports, public awareness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Real-time and historical air quality data, extensive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345455" y="-50398"/>
            <a:ext cx="2332672" cy="10387797"/>
            <a:chOff x="0" y="0"/>
            <a:chExt cx="614366" cy="2735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4366" cy="2735881"/>
            </a:xfrm>
            <a:custGeom>
              <a:avLst/>
              <a:gdLst/>
              <a:ahLst/>
              <a:cxnLst/>
              <a:rect l="l" t="t" r="r" b="b"/>
              <a:pathLst>
                <a:path w="614366" h="2735881">
                  <a:moveTo>
                    <a:pt x="0" y="0"/>
                  </a:moveTo>
                  <a:lnTo>
                    <a:pt x="614366" y="0"/>
                  </a:lnTo>
                  <a:lnTo>
                    <a:pt x="614366" y="2735881"/>
                  </a:lnTo>
                  <a:lnTo>
                    <a:pt x="0" y="2735881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4366" cy="2783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61015" y="5150109"/>
            <a:ext cx="3953001" cy="2055560"/>
          </a:xfrm>
          <a:custGeom>
            <a:avLst/>
            <a:gdLst/>
            <a:ahLst/>
            <a:cxnLst/>
            <a:rect l="l" t="t" r="r" b="b"/>
            <a:pathLst>
              <a:path w="3953001" h="2055560">
                <a:moveTo>
                  <a:pt x="0" y="0"/>
                </a:moveTo>
                <a:lnTo>
                  <a:pt x="3953001" y="0"/>
                </a:lnTo>
                <a:lnTo>
                  <a:pt x="3953001" y="2055561"/>
                </a:lnTo>
                <a:lnTo>
                  <a:pt x="0" y="205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8048" y="9651481"/>
            <a:ext cx="1519170" cy="635519"/>
          </a:xfrm>
          <a:custGeom>
            <a:avLst/>
            <a:gdLst/>
            <a:ahLst/>
            <a:cxnLst/>
            <a:rect l="l" t="t" r="r" b="b"/>
            <a:pathLst>
              <a:path w="1519170" h="635519">
                <a:moveTo>
                  <a:pt x="0" y="0"/>
                </a:moveTo>
                <a:lnTo>
                  <a:pt x="1519170" y="0"/>
                </a:lnTo>
                <a:lnTo>
                  <a:pt x="1519170" y="635519"/>
                </a:lnTo>
                <a:lnTo>
                  <a:pt x="0" y="63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7607736"/>
            <a:ext cx="333019" cy="2729663"/>
          </a:xfrm>
          <a:custGeom>
            <a:avLst/>
            <a:gdLst/>
            <a:ahLst/>
            <a:cxnLst/>
            <a:rect l="l" t="t" r="r" b="b"/>
            <a:pathLst>
              <a:path w="333019" h="2729663">
                <a:moveTo>
                  <a:pt x="0" y="0"/>
                </a:moveTo>
                <a:lnTo>
                  <a:pt x="333019" y="0"/>
                </a:lnTo>
                <a:lnTo>
                  <a:pt x="333019" y="2729662"/>
                </a:lnTo>
                <a:lnTo>
                  <a:pt x="0" y="2729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5312" y="0"/>
            <a:ext cx="15868062" cy="10287000"/>
            <a:chOff x="0" y="0"/>
            <a:chExt cx="417924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9243" cy="2709333"/>
            </a:xfrm>
            <a:custGeom>
              <a:avLst/>
              <a:gdLst/>
              <a:ahLst/>
              <a:cxnLst/>
              <a:rect l="l" t="t" r="r" b="b"/>
              <a:pathLst>
                <a:path w="4179243" h="2709333">
                  <a:moveTo>
                    <a:pt x="0" y="0"/>
                  </a:moveTo>
                  <a:lnTo>
                    <a:pt x="4179243" y="0"/>
                  </a:lnTo>
                  <a:lnTo>
                    <a:pt x="41792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7924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352398" y="-2720251"/>
            <a:ext cx="6705045" cy="6717258"/>
          </a:xfrm>
          <a:custGeom>
            <a:avLst/>
            <a:gdLst/>
            <a:ahLst/>
            <a:cxnLst/>
            <a:rect l="l" t="t" r="r" b="b"/>
            <a:pathLst>
              <a:path w="6705045" h="6717258">
                <a:moveTo>
                  <a:pt x="0" y="0"/>
                </a:moveTo>
                <a:lnTo>
                  <a:pt x="6705046" y="0"/>
                </a:lnTo>
                <a:lnTo>
                  <a:pt x="6705046" y="6717258"/>
                </a:lnTo>
                <a:lnTo>
                  <a:pt x="0" y="6717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00125" y="0"/>
            <a:ext cx="0" cy="5481130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62331" y="5481130"/>
            <a:ext cx="675589" cy="6755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723" y="1870136"/>
            <a:ext cx="675589" cy="67558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2067517" y="0"/>
            <a:ext cx="0" cy="1870136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3192059" y="-636614"/>
            <a:ext cx="31764" cy="3891512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2854265" y="3254897"/>
            <a:ext cx="675589" cy="6755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464727" y="8414068"/>
            <a:ext cx="10368837" cy="2786625"/>
          </a:xfrm>
          <a:custGeom>
            <a:avLst/>
            <a:gdLst/>
            <a:ahLst/>
            <a:cxnLst/>
            <a:rect l="l" t="t" r="r" b="b"/>
            <a:pathLst>
              <a:path w="10368837" h="2786625">
                <a:moveTo>
                  <a:pt x="0" y="0"/>
                </a:moveTo>
                <a:lnTo>
                  <a:pt x="10368837" y="0"/>
                </a:lnTo>
                <a:lnTo>
                  <a:pt x="10368837" y="2786625"/>
                </a:lnTo>
                <a:lnTo>
                  <a:pt x="0" y="278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919163" y="8414068"/>
            <a:ext cx="10368837" cy="2786625"/>
          </a:xfrm>
          <a:custGeom>
            <a:avLst/>
            <a:gdLst/>
            <a:ahLst/>
            <a:cxnLst/>
            <a:rect l="l" t="t" r="r" b="b"/>
            <a:pathLst>
              <a:path w="10368837" h="2786625">
                <a:moveTo>
                  <a:pt x="0" y="0"/>
                </a:moveTo>
                <a:lnTo>
                  <a:pt x="10368837" y="0"/>
                </a:lnTo>
                <a:lnTo>
                  <a:pt x="10368837" y="2786625"/>
                </a:lnTo>
                <a:lnTo>
                  <a:pt x="0" y="278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62298" y="1103957"/>
            <a:ext cx="12371749" cy="25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39"/>
              </a:lnSpc>
            </a:pPr>
            <a:r>
              <a:rPr lang="en-US" sz="15099" spc="754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74149" y="7048500"/>
            <a:ext cx="5550227" cy="188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sz="349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Sagarika Srivastava</a:t>
            </a:r>
          </a:p>
          <a:p>
            <a:pPr algn="l">
              <a:lnSpc>
                <a:spcPts val="3299"/>
              </a:lnSpc>
            </a:pPr>
            <a:r>
              <a:rPr lang="en-US" sz="2199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e-mail : sagarikasrivastava46@gmail.com</a:t>
            </a:r>
          </a:p>
          <a:p>
            <a:pPr algn="l">
              <a:lnSpc>
                <a:spcPts val="3299"/>
              </a:lnSpc>
            </a:pPr>
            <a:r>
              <a:rPr lang="en-US" sz="2199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LinkedIn : issrivastava46</a:t>
            </a:r>
          </a:p>
          <a:p>
            <a:pPr algn="l">
              <a:lnSpc>
                <a:spcPts val="3299"/>
              </a:lnSpc>
            </a:pPr>
            <a:r>
              <a:rPr lang="en-US" sz="2199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GitHub : </a:t>
            </a:r>
            <a:r>
              <a:rPr lang="en-US" sz="2199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issrivastava</a:t>
            </a:r>
            <a:endParaRPr lang="en-US" sz="2199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47832" y="0"/>
            <a:ext cx="16240168" cy="10287000"/>
            <a:chOff x="0" y="0"/>
            <a:chExt cx="427724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7246" cy="2709333"/>
            </a:xfrm>
            <a:custGeom>
              <a:avLst/>
              <a:gdLst/>
              <a:ahLst/>
              <a:cxnLst/>
              <a:rect l="l" t="t" r="r" b="b"/>
              <a:pathLst>
                <a:path w="4277246" h="2709333">
                  <a:moveTo>
                    <a:pt x="0" y="0"/>
                  </a:moveTo>
                  <a:lnTo>
                    <a:pt x="4277246" y="0"/>
                  </a:lnTo>
                  <a:lnTo>
                    <a:pt x="42772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724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914178" y="2505083"/>
            <a:ext cx="14373822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324923" y="2870016"/>
            <a:ext cx="15963077" cy="718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AirSential is an advanced smart device designed to revolutionize air quality monitoring, gas leak detection, and emergency response, safeguarding respiratory health with intelligent hazard prevention. </a:t>
            </a:r>
          </a:p>
          <a:p>
            <a:pPr algn="l">
              <a:lnSpc>
                <a:spcPts val="4759"/>
              </a:lnSpc>
            </a:pPr>
            <a:endParaRPr lang="en-US" sz="3399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Built using a combination of cutting-edge sensors—PIR (passive infrared), gas, temperature, and humidity—AirSential leverages sensor fusion technology to enhance data precision and reliability. </a:t>
            </a:r>
          </a:p>
          <a:p>
            <a:pPr algn="l">
              <a:lnSpc>
                <a:spcPts val="4759"/>
              </a:lnSpc>
            </a:pPr>
            <a:endParaRPr lang="en-US" sz="3399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integrating motion detection with PIR sensors, the device ensures higher accuracy in identifying environmental hazards while minimizing false alarms.</a:t>
            </a:r>
          </a:p>
        </p:txBody>
      </p:sp>
      <p:sp>
        <p:nvSpPr>
          <p:cNvPr id="7" name="Freeform 7"/>
          <p:cNvSpPr/>
          <p:nvPr/>
        </p:nvSpPr>
        <p:spPr>
          <a:xfrm>
            <a:off x="-98876" y="-415637"/>
            <a:ext cx="2255151" cy="3937566"/>
          </a:xfrm>
          <a:custGeom>
            <a:avLst/>
            <a:gdLst/>
            <a:ahLst/>
            <a:cxnLst/>
            <a:rect l="l" t="t" r="r" b="b"/>
            <a:pathLst>
              <a:path w="2255151" h="3937566">
                <a:moveTo>
                  <a:pt x="0" y="0"/>
                </a:moveTo>
                <a:lnTo>
                  <a:pt x="2255152" y="0"/>
                </a:lnTo>
                <a:lnTo>
                  <a:pt x="2255152" y="3937566"/>
                </a:lnTo>
                <a:lnTo>
                  <a:pt x="0" y="39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15447" y="9061755"/>
            <a:ext cx="2863279" cy="1225245"/>
          </a:xfrm>
          <a:custGeom>
            <a:avLst/>
            <a:gdLst/>
            <a:ahLst/>
            <a:cxnLst/>
            <a:rect l="l" t="t" r="r" b="b"/>
            <a:pathLst>
              <a:path w="2863279" h="1225245">
                <a:moveTo>
                  <a:pt x="0" y="0"/>
                </a:moveTo>
                <a:lnTo>
                  <a:pt x="2863279" y="0"/>
                </a:lnTo>
                <a:lnTo>
                  <a:pt x="2863279" y="1225245"/>
                </a:lnTo>
                <a:lnTo>
                  <a:pt x="0" y="122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65860" y="374845"/>
            <a:ext cx="13922140" cy="169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is AirSential?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484921" cy="10287000"/>
            <a:chOff x="0" y="0"/>
            <a:chExt cx="6544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4465" cy="2709333"/>
            </a:xfrm>
            <a:custGeom>
              <a:avLst/>
              <a:gdLst/>
              <a:ahLst/>
              <a:cxnLst/>
              <a:rect l="l" t="t" r="r" b="b"/>
              <a:pathLst>
                <a:path w="654465" h="2709333">
                  <a:moveTo>
                    <a:pt x="0" y="0"/>
                  </a:moveTo>
                  <a:lnTo>
                    <a:pt x="654465" y="0"/>
                  </a:lnTo>
                  <a:lnTo>
                    <a:pt x="6544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5446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62380" y="1746486"/>
            <a:ext cx="13196920" cy="8298698"/>
          </a:xfrm>
          <a:custGeom>
            <a:avLst/>
            <a:gdLst/>
            <a:ahLst/>
            <a:cxnLst/>
            <a:rect l="l" t="t" r="r" b="b"/>
            <a:pathLst>
              <a:path w="13196920" h="8298698">
                <a:moveTo>
                  <a:pt x="0" y="0"/>
                </a:moveTo>
                <a:lnTo>
                  <a:pt x="13196920" y="0"/>
                </a:lnTo>
                <a:lnTo>
                  <a:pt x="13196920" y="8298698"/>
                </a:lnTo>
                <a:lnTo>
                  <a:pt x="0" y="8298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2" b="-812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583694"/>
            <a:ext cx="4471262" cy="3703306"/>
          </a:xfrm>
          <a:custGeom>
            <a:avLst/>
            <a:gdLst/>
            <a:ahLst/>
            <a:cxnLst/>
            <a:rect l="l" t="t" r="r" b="b"/>
            <a:pathLst>
              <a:path w="4471262" h="3703306">
                <a:moveTo>
                  <a:pt x="4471262" y="0"/>
                </a:moveTo>
                <a:lnTo>
                  <a:pt x="0" y="0"/>
                </a:lnTo>
                <a:lnTo>
                  <a:pt x="0" y="3703306"/>
                </a:lnTo>
                <a:lnTo>
                  <a:pt x="4471262" y="3703306"/>
                </a:lnTo>
                <a:lnTo>
                  <a:pt x="44712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50413" y="99580"/>
            <a:ext cx="10495132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Device Architecture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7253" y="-118185"/>
            <a:ext cx="3882174" cy="1261146"/>
          </a:xfrm>
          <a:custGeom>
            <a:avLst/>
            <a:gdLst/>
            <a:ahLst/>
            <a:cxnLst/>
            <a:rect l="l" t="t" r="r" b="b"/>
            <a:pathLst>
              <a:path w="3882174" h="1261146">
                <a:moveTo>
                  <a:pt x="0" y="0"/>
                </a:moveTo>
                <a:lnTo>
                  <a:pt x="3882174" y="0"/>
                </a:lnTo>
                <a:lnTo>
                  <a:pt x="3882174" y="1261145"/>
                </a:lnTo>
                <a:lnTo>
                  <a:pt x="0" y="126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0560" y="0"/>
            <a:ext cx="15547440" cy="10287000"/>
            <a:chOff x="0" y="0"/>
            <a:chExt cx="40947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4799" cy="2709333"/>
            </a:xfrm>
            <a:custGeom>
              <a:avLst/>
              <a:gdLst/>
              <a:ahLst/>
              <a:cxnLst/>
              <a:rect l="l" t="t" r="r" b="b"/>
              <a:pathLst>
                <a:path w="4094799" h="2709333">
                  <a:moveTo>
                    <a:pt x="0" y="0"/>
                  </a:moveTo>
                  <a:lnTo>
                    <a:pt x="4094799" y="0"/>
                  </a:lnTo>
                  <a:lnTo>
                    <a:pt x="40947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9479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30473" y="2294008"/>
            <a:ext cx="14657001" cy="777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8"/>
              </a:lnSpc>
              <a:spcBef>
                <a:spcPct val="0"/>
              </a:spcBef>
            </a:pPr>
            <a:r>
              <a:rPr lang="en-US" sz="3398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AirSential is powered by microcontrollers and connected via Wi-Fi, enabling real-time monitoring and seamless communication with concerned authorities in case of emergencies. </a:t>
            </a:r>
          </a:p>
          <a:p>
            <a:pPr algn="l">
              <a:lnSpc>
                <a:spcPts val="4758"/>
              </a:lnSpc>
              <a:spcBef>
                <a:spcPct val="0"/>
              </a:spcBef>
            </a:pPr>
            <a:endParaRPr lang="en-US" sz="3398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8"/>
              </a:lnSpc>
              <a:spcBef>
                <a:spcPct val="0"/>
              </a:spcBef>
            </a:pPr>
            <a:r>
              <a:rPr lang="en-US" sz="3398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comprehensive approach ensures proactive hazard mitigation and promotes safety in residential, industrial, and commercial environments. </a:t>
            </a:r>
          </a:p>
          <a:p>
            <a:pPr algn="l">
              <a:lnSpc>
                <a:spcPts val="4758"/>
              </a:lnSpc>
              <a:spcBef>
                <a:spcPct val="0"/>
              </a:spcBef>
            </a:pPr>
            <a:endParaRPr lang="en-US" sz="3398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8"/>
              </a:lnSpc>
              <a:spcBef>
                <a:spcPct val="0"/>
              </a:spcBef>
            </a:pPr>
            <a:r>
              <a:rPr lang="en-US" sz="3398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Its precision-engineered design and intelligent capabilities make AirSential a robust and indispensable solution for maintaining air quality and preventing environmental threats effectively.</a:t>
            </a:r>
          </a:p>
        </p:txBody>
      </p:sp>
      <p:sp>
        <p:nvSpPr>
          <p:cNvPr id="6" name="AutoShape 6"/>
          <p:cNvSpPr/>
          <p:nvPr/>
        </p:nvSpPr>
        <p:spPr>
          <a:xfrm>
            <a:off x="3914178" y="1980431"/>
            <a:ext cx="14373822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349130" y="-146467"/>
            <a:ext cx="0" cy="5665061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0" y="5518594"/>
            <a:ext cx="698259" cy="6982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505" tIns="52505" rIns="52505" bIns="52505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3211" y="1786425"/>
            <a:ext cx="698259" cy="6982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505" tIns="52505" rIns="52505" bIns="52505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452341" y="-146467"/>
            <a:ext cx="0" cy="1932892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2614618" y="-804444"/>
            <a:ext cx="32830" cy="4022099"/>
          </a:xfrm>
          <a:prstGeom prst="line">
            <a:avLst/>
          </a:prstGeom>
          <a:ln w="571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2265489" y="3217655"/>
            <a:ext cx="698259" cy="69825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2505" tIns="52505" rIns="52505" bIns="52505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1338" y="7642926"/>
            <a:ext cx="2802005" cy="2644074"/>
          </a:xfrm>
          <a:custGeom>
            <a:avLst/>
            <a:gdLst/>
            <a:ahLst/>
            <a:cxnLst/>
            <a:rect l="l" t="t" r="r" b="b"/>
            <a:pathLst>
              <a:path w="2802005" h="2644074">
                <a:moveTo>
                  <a:pt x="0" y="0"/>
                </a:moveTo>
                <a:lnTo>
                  <a:pt x="2802005" y="0"/>
                </a:lnTo>
                <a:lnTo>
                  <a:pt x="2802005" y="2644074"/>
                </a:lnTo>
                <a:lnTo>
                  <a:pt x="0" y="26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487875" y="314345"/>
            <a:ext cx="10419124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Increased Precision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1965" y="168654"/>
            <a:ext cx="14132940" cy="9949692"/>
          </a:xfrm>
          <a:custGeom>
            <a:avLst/>
            <a:gdLst/>
            <a:ahLst/>
            <a:cxnLst/>
            <a:rect l="l" t="t" r="r" b="b"/>
            <a:pathLst>
              <a:path w="14132940" h="9949692">
                <a:moveTo>
                  <a:pt x="0" y="0"/>
                </a:moveTo>
                <a:lnTo>
                  <a:pt x="14132940" y="0"/>
                </a:lnTo>
                <a:lnTo>
                  <a:pt x="14132940" y="9949692"/>
                </a:lnTo>
                <a:lnTo>
                  <a:pt x="0" y="9949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344203" cy="10287000"/>
            <a:chOff x="0" y="0"/>
            <a:chExt cx="35402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029" cy="2709333"/>
            </a:xfrm>
            <a:custGeom>
              <a:avLst/>
              <a:gdLst/>
              <a:ahLst/>
              <a:cxnLst/>
              <a:rect l="l" t="t" r="r" b="b"/>
              <a:pathLst>
                <a:path w="354029" h="2709333">
                  <a:moveTo>
                    <a:pt x="0" y="0"/>
                  </a:moveTo>
                  <a:lnTo>
                    <a:pt x="354029" y="0"/>
                  </a:lnTo>
                  <a:lnTo>
                    <a:pt x="3540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40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620658" y="1357725"/>
            <a:ext cx="5720125" cy="722585"/>
          </a:xfrm>
          <a:custGeom>
            <a:avLst/>
            <a:gdLst/>
            <a:ahLst/>
            <a:cxnLst/>
            <a:rect l="l" t="t" r="r" b="b"/>
            <a:pathLst>
              <a:path w="5720125" h="722585">
                <a:moveTo>
                  <a:pt x="0" y="0"/>
                </a:moveTo>
                <a:lnTo>
                  <a:pt x="5720125" y="0"/>
                </a:lnTo>
                <a:lnTo>
                  <a:pt x="5720125" y="722585"/>
                </a:lnTo>
                <a:lnTo>
                  <a:pt x="0" y="72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6136993"/>
            <a:ext cx="957272" cy="4150007"/>
          </a:xfrm>
          <a:custGeom>
            <a:avLst/>
            <a:gdLst/>
            <a:ahLst/>
            <a:cxnLst/>
            <a:rect l="l" t="t" r="r" b="b"/>
            <a:pathLst>
              <a:path w="957272" h="4150007">
                <a:moveTo>
                  <a:pt x="0" y="0"/>
                </a:moveTo>
                <a:lnTo>
                  <a:pt x="957272" y="0"/>
                </a:lnTo>
                <a:lnTo>
                  <a:pt x="957272" y="4150007"/>
                </a:lnTo>
                <a:lnTo>
                  <a:pt x="0" y="4150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81106" y="8554062"/>
            <a:ext cx="6072735" cy="2322890"/>
          </a:xfrm>
          <a:custGeom>
            <a:avLst/>
            <a:gdLst/>
            <a:ahLst/>
            <a:cxnLst/>
            <a:rect l="l" t="t" r="r" b="b"/>
            <a:pathLst>
              <a:path w="6072735" h="2322890">
                <a:moveTo>
                  <a:pt x="0" y="0"/>
                </a:moveTo>
                <a:lnTo>
                  <a:pt x="6072735" y="0"/>
                </a:lnTo>
                <a:lnTo>
                  <a:pt x="6072735" y="2322890"/>
                </a:lnTo>
                <a:lnTo>
                  <a:pt x="0" y="232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7954" y="7516561"/>
            <a:ext cx="478636" cy="2075004"/>
          </a:xfrm>
          <a:custGeom>
            <a:avLst/>
            <a:gdLst/>
            <a:ahLst/>
            <a:cxnLst/>
            <a:rect l="l" t="t" r="r" b="b"/>
            <a:pathLst>
              <a:path w="478636" h="2075004">
                <a:moveTo>
                  <a:pt x="0" y="0"/>
                </a:moveTo>
                <a:lnTo>
                  <a:pt x="478636" y="0"/>
                </a:lnTo>
                <a:lnTo>
                  <a:pt x="478636" y="2075003"/>
                </a:lnTo>
                <a:lnTo>
                  <a:pt x="0" y="2075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09413" y="71890"/>
            <a:ext cx="4942615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SENSORS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010" y="3107055"/>
            <a:ext cx="17049990" cy="6151245"/>
          </a:xfrm>
          <a:custGeom>
            <a:avLst/>
            <a:gdLst/>
            <a:ahLst/>
            <a:cxnLst/>
            <a:rect l="l" t="t" r="r" b="b"/>
            <a:pathLst>
              <a:path w="17049990" h="6151245">
                <a:moveTo>
                  <a:pt x="0" y="0"/>
                </a:moveTo>
                <a:lnTo>
                  <a:pt x="17049990" y="0"/>
                </a:lnTo>
                <a:lnTo>
                  <a:pt x="17049990" y="6151245"/>
                </a:lnTo>
                <a:lnTo>
                  <a:pt x="0" y="615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38010" cy="10287000"/>
            <a:chOff x="0" y="0"/>
            <a:chExt cx="3260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060" cy="2709333"/>
            </a:xfrm>
            <a:custGeom>
              <a:avLst/>
              <a:gdLst/>
              <a:ahLst/>
              <a:cxnLst/>
              <a:rect l="l" t="t" r="r" b="b"/>
              <a:pathLst>
                <a:path w="326060" h="2709333">
                  <a:moveTo>
                    <a:pt x="0" y="0"/>
                  </a:moveTo>
                  <a:lnTo>
                    <a:pt x="326060" y="0"/>
                  </a:lnTo>
                  <a:lnTo>
                    <a:pt x="3260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06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0" y="0"/>
            <a:ext cx="4941354" cy="4114800"/>
          </a:xfrm>
          <a:custGeom>
            <a:avLst/>
            <a:gdLst/>
            <a:ahLst/>
            <a:cxnLst/>
            <a:rect l="l" t="t" r="r" b="b"/>
            <a:pathLst>
              <a:path w="4941354" h="4114800">
                <a:moveTo>
                  <a:pt x="4941354" y="0"/>
                </a:moveTo>
                <a:lnTo>
                  <a:pt x="0" y="0"/>
                </a:lnTo>
                <a:lnTo>
                  <a:pt x="0" y="4114800"/>
                </a:lnTo>
                <a:lnTo>
                  <a:pt x="4941354" y="4114800"/>
                </a:lnTo>
                <a:lnTo>
                  <a:pt x="494135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91378" y="489899"/>
            <a:ext cx="10796622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MICRO-CONTROLLER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2052" y="0"/>
            <a:ext cx="16165950" cy="10287000"/>
            <a:chOff x="0" y="0"/>
            <a:chExt cx="425769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7699" cy="2709333"/>
            </a:xfrm>
            <a:custGeom>
              <a:avLst/>
              <a:gdLst/>
              <a:ahLst/>
              <a:cxnLst/>
              <a:rect l="l" t="t" r="r" b="b"/>
              <a:pathLst>
                <a:path w="4257699" h="2709333">
                  <a:moveTo>
                    <a:pt x="0" y="0"/>
                  </a:moveTo>
                  <a:lnTo>
                    <a:pt x="4257699" y="0"/>
                  </a:lnTo>
                  <a:lnTo>
                    <a:pt x="42576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5769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743356" y="2271265"/>
            <a:ext cx="13544644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176616" y="2685602"/>
            <a:ext cx="14836822" cy="718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successfully promote Airsential, a multi-channel approach is essential. The strategy involves leveraging digital marketing through targeted social media campaigns, SEO, and influencer partnerships to build awareness. </a:t>
            </a:r>
          </a:p>
          <a:p>
            <a:pPr algn="l">
              <a:lnSpc>
                <a:spcPts val="4759"/>
              </a:lnSpc>
            </a:pPr>
            <a:endParaRPr lang="en-US" sz="3399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Collaborations with smart home companies and healthcare organizations can broaden the product’s reach, while live demonstrations and webinars help engage and educate potential customers on the device's benefits.</a:t>
            </a:r>
          </a:p>
          <a:p>
            <a:pPr algn="l">
              <a:lnSpc>
                <a:spcPts val="4759"/>
              </a:lnSpc>
            </a:pPr>
            <a:endParaRPr lang="en-US" sz="3399" spc="33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Encouraging customer testimonials and offering discounts or referral programs will drive adoption and enhance trust.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9093" y="-2049768"/>
            <a:ext cx="2867522" cy="6793566"/>
            <a:chOff x="0" y="0"/>
            <a:chExt cx="3823363" cy="9058088"/>
          </a:xfrm>
        </p:grpSpPr>
        <p:sp>
          <p:nvSpPr>
            <p:cNvPr id="8" name="AutoShape 8"/>
            <p:cNvSpPr/>
            <p:nvPr/>
          </p:nvSpPr>
          <p:spPr>
            <a:xfrm>
              <a:off x="450392" y="849130"/>
              <a:ext cx="0" cy="730817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8157304"/>
              <a:ext cx="900785" cy="90078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423190" y="3342644"/>
              <a:ext cx="900785" cy="90078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1873582" y="849130"/>
              <a:ext cx="0" cy="249351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3372971" y="311"/>
              <a:ext cx="42352" cy="5188682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2922578" y="5188993"/>
              <a:ext cx="900785" cy="90078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969771" y="8459111"/>
            <a:ext cx="1542281" cy="1827889"/>
          </a:xfrm>
          <a:custGeom>
            <a:avLst/>
            <a:gdLst/>
            <a:ahLst/>
            <a:cxnLst/>
            <a:rect l="l" t="t" r="r" b="b"/>
            <a:pathLst>
              <a:path w="1542281" h="1827889">
                <a:moveTo>
                  <a:pt x="0" y="0"/>
                </a:moveTo>
                <a:lnTo>
                  <a:pt x="1542281" y="0"/>
                </a:lnTo>
                <a:lnTo>
                  <a:pt x="1542281" y="1827889"/>
                </a:lnTo>
                <a:lnTo>
                  <a:pt x="0" y="182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77939" y="91623"/>
            <a:ext cx="11135498" cy="169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9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98630" y="8801328"/>
            <a:ext cx="771141" cy="913944"/>
          </a:xfrm>
          <a:custGeom>
            <a:avLst/>
            <a:gdLst/>
            <a:ahLst/>
            <a:cxnLst/>
            <a:rect l="l" t="t" r="r" b="b"/>
            <a:pathLst>
              <a:path w="771141" h="913944">
                <a:moveTo>
                  <a:pt x="0" y="0"/>
                </a:moveTo>
                <a:lnTo>
                  <a:pt x="771141" y="0"/>
                </a:lnTo>
                <a:lnTo>
                  <a:pt x="771141" y="913944"/>
                </a:lnTo>
                <a:lnTo>
                  <a:pt x="0" y="91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637" y="0"/>
            <a:ext cx="1688284" cy="10287000"/>
            <a:chOff x="0" y="0"/>
            <a:chExt cx="44465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651" cy="2709333"/>
            </a:xfrm>
            <a:custGeom>
              <a:avLst/>
              <a:gdLst/>
              <a:ahLst/>
              <a:cxnLst/>
              <a:rect l="l" t="t" r="r" b="b"/>
              <a:pathLst>
                <a:path w="444651" h="2709333">
                  <a:moveTo>
                    <a:pt x="0" y="0"/>
                  </a:moveTo>
                  <a:lnTo>
                    <a:pt x="444651" y="0"/>
                  </a:lnTo>
                  <a:lnTo>
                    <a:pt x="4446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465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2646" y="1382989"/>
            <a:ext cx="14339109" cy="8904011"/>
          </a:xfrm>
          <a:custGeom>
            <a:avLst/>
            <a:gdLst/>
            <a:ahLst/>
            <a:cxnLst/>
            <a:rect l="l" t="t" r="r" b="b"/>
            <a:pathLst>
              <a:path w="14339109" h="8904011">
                <a:moveTo>
                  <a:pt x="0" y="0"/>
                </a:moveTo>
                <a:lnTo>
                  <a:pt x="14339109" y="0"/>
                </a:lnTo>
                <a:lnTo>
                  <a:pt x="14339109" y="8904011"/>
                </a:lnTo>
                <a:lnTo>
                  <a:pt x="0" y="890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9948" y="8298149"/>
            <a:ext cx="3768052" cy="2404488"/>
          </a:xfrm>
          <a:custGeom>
            <a:avLst/>
            <a:gdLst/>
            <a:ahLst/>
            <a:cxnLst/>
            <a:rect l="l" t="t" r="r" b="b"/>
            <a:pathLst>
              <a:path w="3768052" h="2404488">
                <a:moveTo>
                  <a:pt x="0" y="0"/>
                </a:moveTo>
                <a:lnTo>
                  <a:pt x="3768052" y="0"/>
                </a:lnTo>
                <a:lnTo>
                  <a:pt x="3768052" y="2404488"/>
                </a:lnTo>
                <a:lnTo>
                  <a:pt x="0" y="2404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2275496" cy="2138966"/>
          </a:xfrm>
          <a:custGeom>
            <a:avLst/>
            <a:gdLst/>
            <a:ahLst/>
            <a:cxnLst/>
            <a:rect l="l" t="t" r="r" b="b"/>
            <a:pathLst>
              <a:path w="2275496" h="2138966">
                <a:moveTo>
                  <a:pt x="0" y="0"/>
                </a:moveTo>
                <a:lnTo>
                  <a:pt x="2275496" y="0"/>
                </a:lnTo>
                <a:lnTo>
                  <a:pt x="2275496" y="2138966"/>
                </a:lnTo>
                <a:lnTo>
                  <a:pt x="0" y="2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68564" y="97154"/>
            <a:ext cx="6719436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Components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5990" y="0"/>
            <a:ext cx="16352011" cy="10287000"/>
            <a:chOff x="0" y="0"/>
            <a:chExt cx="43067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6703" cy="2709333"/>
            </a:xfrm>
            <a:custGeom>
              <a:avLst/>
              <a:gdLst/>
              <a:ahLst/>
              <a:cxnLst/>
              <a:rect l="l" t="t" r="r" b="b"/>
              <a:pathLst>
                <a:path w="4306703" h="2709333">
                  <a:moveTo>
                    <a:pt x="0" y="0"/>
                  </a:moveTo>
                  <a:lnTo>
                    <a:pt x="4306703" y="0"/>
                  </a:lnTo>
                  <a:lnTo>
                    <a:pt x="43067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0670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57037" y="2761725"/>
            <a:ext cx="15212826" cy="718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Targeted Digital Marketing -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Social Media Campaigns 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SEO &amp; Content Marketing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Create awareness and drive traffic to product website.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Partnerships &amp; Collaborations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Work with Healthcare Organizations and NGOa to Expand reach and credibility 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Product Demonstrations &amp; Webinars 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Organize educational webinars on air quality and gas safety Engage customers and showcase product features.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 Testimonials &amp; Reviews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Collect and share user testimonials, Showcase positive reviews and case studies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 b="1" spc="33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Discounts &amp; Promotions</a:t>
            </a:r>
            <a:r>
              <a:rPr lang="en-US" sz="3399" spc="33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Launch limited-time discounts or bundle offers,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4649" y="313840"/>
            <a:ext cx="10356260" cy="128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spc="75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Promotion Strategy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-1182746"/>
            <a:ext cx="2867522" cy="6793566"/>
            <a:chOff x="0" y="0"/>
            <a:chExt cx="3823363" cy="9058088"/>
          </a:xfrm>
        </p:grpSpPr>
        <p:sp>
          <p:nvSpPr>
            <p:cNvPr id="8" name="AutoShape 8"/>
            <p:cNvSpPr/>
            <p:nvPr/>
          </p:nvSpPr>
          <p:spPr>
            <a:xfrm>
              <a:off x="450392" y="849130"/>
              <a:ext cx="0" cy="730817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8157304"/>
              <a:ext cx="900785" cy="90078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423190" y="3342644"/>
              <a:ext cx="900785" cy="90078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>
              <a:off x="1873582" y="849130"/>
              <a:ext cx="0" cy="2493514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3372971" y="311"/>
              <a:ext cx="42352" cy="5188682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7" name="Group 17"/>
            <p:cNvGrpSpPr/>
            <p:nvPr/>
          </p:nvGrpSpPr>
          <p:grpSpPr>
            <a:xfrm>
              <a:off x="2922578" y="5188993"/>
              <a:ext cx="900785" cy="90078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95543" y="7408986"/>
            <a:ext cx="1685643" cy="2878014"/>
          </a:xfrm>
          <a:custGeom>
            <a:avLst/>
            <a:gdLst/>
            <a:ahLst/>
            <a:cxnLst/>
            <a:rect l="l" t="t" r="r" b="b"/>
            <a:pathLst>
              <a:path w="1685643" h="2878014">
                <a:moveTo>
                  <a:pt x="0" y="0"/>
                </a:moveTo>
                <a:lnTo>
                  <a:pt x="1685643" y="0"/>
                </a:lnTo>
                <a:lnTo>
                  <a:pt x="1685643" y="2878014"/>
                </a:lnTo>
                <a:lnTo>
                  <a:pt x="0" y="287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846</Words>
  <Application>Microsoft Office PowerPoint</Application>
  <PresentationFormat>Custom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Playfair Display Bold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AirSential</dc:title>
  <dc:creator>Sagarika</dc:creator>
  <cp:lastModifiedBy>Sagarika Srivastava</cp:lastModifiedBy>
  <cp:revision>2</cp:revision>
  <dcterms:created xsi:type="dcterms:W3CDTF">2006-08-16T00:00:00Z</dcterms:created>
  <dcterms:modified xsi:type="dcterms:W3CDTF">2025-01-28T09:52:37Z</dcterms:modified>
  <dc:identifier>DAGdM5xH6lQ</dc:identifier>
</cp:coreProperties>
</file>